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sldIdLst>
    <p:sldId id="278" r:id="rId5"/>
    <p:sldId id="289" r:id="rId6"/>
    <p:sldId id="290" r:id="rId7"/>
    <p:sldId id="279" r:id="rId8"/>
    <p:sldId id="280" r:id="rId9"/>
    <p:sldId id="281" r:id="rId10"/>
    <p:sldId id="283" r:id="rId11"/>
    <p:sldId id="284" r:id="rId12"/>
    <p:sldId id="285" r:id="rId13"/>
    <p:sldId id="286" r:id="rId14"/>
    <p:sldId id="292" r:id="rId15"/>
    <p:sldId id="293" r:id="rId16"/>
    <p:sldId id="287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55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09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2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31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0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7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1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kcentar.edu.rs/srednja-skola" TargetMode="External"/><Relationship Id="rId4" Type="http://schemas.openxmlformats.org/officeDocument/2006/relationships/hyperlink" Target="https://www.oisszarkozrenjanin.edu.rs/srednja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diczaosnovce.nsz.gov.rs/upitnik_s.php" TargetMode="External"/><Relationship Id="rId5" Type="http://schemas.openxmlformats.org/officeDocument/2006/relationships/hyperlink" Target="http://www.vodiczaosnovce.nsz.gov.rs/olicnosti.php#upitnik" TargetMode="External"/><Relationship Id="rId4" Type="http://schemas.openxmlformats.org/officeDocument/2006/relationships/hyperlink" Target="http://www.vodiczaosnovce.nsz.gov.rs/upitnik_po.ph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tv.rs/matur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hts.edu.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itehnickasu.edu.rs/plan-upisa/" TargetMode="External"/><Relationship Id="rId5" Type="http://schemas.openxmlformats.org/officeDocument/2006/relationships/hyperlink" Target="http://www.politehnickasu.edu.rs/" TargetMode="External"/><Relationship Id="rId4" Type="http://schemas.openxmlformats.org/officeDocument/2006/relationships/hyperlink" Target="http://www.medicinskasu.edu.rs/s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ulinum.edu.rs/index.php?lang=hr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gimnazijasubotica.edu.rs/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konomskasu.edu.rs/" TargetMode="External"/><Relationship Id="rId5" Type="http://schemas.openxmlformats.org/officeDocument/2006/relationships/hyperlink" Target="https://upis.tsis.edu.rs/hu/indexhu.php" TargetMode="External"/><Relationship Id="rId4" Type="http://schemas.openxmlformats.org/officeDocument/2006/relationships/hyperlink" Target="http://tsis.edu.r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letska.com/index1.php?r=3482" TargetMode="External"/><Relationship Id="rId4" Type="http://schemas.openxmlformats.org/officeDocument/2006/relationships/hyperlink" Target="https://muzickasu.edu.rs/?lang=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424" y="1673524"/>
            <a:ext cx="3648612" cy="2420504"/>
          </a:xfrm>
        </p:spPr>
        <p:txBody>
          <a:bodyPr>
            <a:normAutofit/>
          </a:bodyPr>
          <a:lstStyle/>
          <a:p>
            <a:pPr algn="l"/>
            <a:r>
              <a:rPr lang="sr-Latn-RS" sz="4000" dirty="0"/>
              <a:t>O izboru srednje škole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endParaRPr lang="hu-HU" sz="2300" dirty="0"/>
          </a:p>
          <a:p>
            <a:pPr algn="l"/>
            <a:r>
              <a:rPr lang="hu-HU" dirty="0"/>
              <a:t>Učenicima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hu-HU" sz="4000" dirty="0"/>
              <a:t>Specijalne škole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774883"/>
          </a:xfrm>
        </p:spPr>
        <p:txBody>
          <a:bodyPr anchor="t">
            <a:normAutofit fontScale="92500" lnSpcReduction="10000"/>
          </a:bodyPr>
          <a:lstStyle/>
          <a:p>
            <a:pPr marL="36900" indent="0">
              <a:buNone/>
            </a:pPr>
            <a:r>
              <a:rPr lang="hu-HU" sz="2400" dirty="0"/>
              <a:t>Osnovna i srednja škola „Žarko Zrenjanin”</a:t>
            </a:r>
          </a:p>
          <a:p>
            <a:pPr marL="36900" indent="0">
              <a:buNone/>
            </a:pPr>
            <a:r>
              <a:rPr lang="hu-HU" sz="2400" dirty="0">
                <a:hlinkClick r:id="rId4"/>
              </a:rPr>
              <a:t>https://www.oisszarkozrenjanin.edu.rs/srednja.php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hu-HU" sz="2400" dirty="0"/>
              <a:t>Školski centar „Dositej Obradović”</a:t>
            </a:r>
          </a:p>
          <a:p>
            <a:pPr marL="36900" indent="0">
              <a:buNone/>
            </a:pPr>
            <a:r>
              <a:rPr lang="hu-HU" sz="2400" dirty="0">
                <a:hlinkClick r:id="rId5"/>
              </a:rPr>
              <a:t>http://www.skcentar.edu.rs/srednja-skola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endParaRPr lang="hu-HU" sz="2400" dirty="0"/>
          </a:p>
          <a:p>
            <a:pPr marL="36900" indent="0">
              <a:buNone/>
            </a:pPr>
            <a:r>
              <a:rPr lang="hu-HU" sz="2400" dirty="0"/>
              <a:t>*u ovim školama su smerovi koje se preporučuju učenicima sa potrebom za posebnu podršku (IOP)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814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0"/>
            <a:ext cx="4538124" cy="1463040"/>
          </a:xfrm>
        </p:spPr>
        <p:txBody>
          <a:bodyPr anchor="b">
            <a:normAutofit/>
          </a:bodyPr>
          <a:lstStyle/>
          <a:p>
            <a:pPr algn="l"/>
            <a:r>
              <a:rPr lang="hu-HU" sz="4000" dirty="0"/>
              <a:t>Ili negde drugde...?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264" y="1724297"/>
            <a:ext cx="5075484" cy="4214864"/>
          </a:xfrm>
        </p:spPr>
        <p:txBody>
          <a:bodyPr anchor="t">
            <a:normAutofit/>
          </a:bodyPr>
          <a:lstStyle/>
          <a:p>
            <a:r>
              <a:rPr lang="sr-Latn-RS" dirty="0">
                <a:effectLst/>
              </a:rPr>
              <a:t>Oni koju su već dovoljno </a:t>
            </a:r>
            <a:r>
              <a:rPr lang="sr-Latn-RS" dirty="0" smtClean="0">
                <a:effectLst/>
              </a:rPr>
              <a:t>samostalni </a:t>
            </a:r>
            <a:r>
              <a:rPr lang="sr-Latn-RS" dirty="0">
                <a:effectLst/>
              </a:rPr>
              <a:t>i imaju jaku motivaciju mogu da </a:t>
            </a:r>
            <a:r>
              <a:rPr lang="sr-Latn-RS" dirty="0" smtClean="0">
                <a:effectLst/>
              </a:rPr>
              <a:t>upišu srednju školu </a:t>
            </a:r>
            <a:r>
              <a:rPr lang="sr-Latn-RS" dirty="0">
                <a:effectLst/>
              </a:rPr>
              <a:t>i u drugim gradovima, kao što su: Sombor, Bačka Topola, Novi Sad, Beograd... </a:t>
            </a:r>
          </a:p>
          <a:p>
            <a:r>
              <a:rPr lang="sr-Latn-RS" dirty="0">
                <a:effectLst/>
              </a:rPr>
              <a:t>U ovom slučaju se mogu odlučiti da li će svaki dan da putuju do škole i nazad, ili da se usele u neki školski dom ili </a:t>
            </a:r>
            <a:r>
              <a:rPr lang="sr-Latn-RS" dirty="0" smtClean="0">
                <a:effectLst/>
              </a:rPr>
              <a:t>privatan </a:t>
            </a:r>
            <a:r>
              <a:rPr lang="sr-Latn-RS" dirty="0">
                <a:effectLst/>
              </a:rPr>
              <a:t>smeštaj. </a:t>
            </a:r>
          </a:p>
        </p:txBody>
      </p:sp>
    </p:spTree>
    <p:extLst>
      <p:ext uri="{BB962C8B-B14F-4D97-AF65-F5344CB8AC3E}">
        <p14:creationId xmlns:p14="http://schemas.microsoft.com/office/powerpoint/2010/main" val="326334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0"/>
            <a:ext cx="4538124" cy="1463040"/>
          </a:xfrm>
        </p:spPr>
        <p:txBody>
          <a:bodyPr anchor="b">
            <a:normAutofit/>
          </a:bodyPr>
          <a:lstStyle/>
          <a:p>
            <a:pPr algn="l"/>
            <a:r>
              <a:rPr lang="sr-Latn-RS" sz="4000" dirty="0"/>
              <a:t>Ono što će još suziti mnoštvo izbora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264" y="1724297"/>
            <a:ext cx="5075484" cy="4214864"/>
          </a:xfrm>
        </p:spPr>
        <p:txBody>
          <a:bodyPr anchor="t">
            <a:normAutofit/>
          </a:bodyPr>
          <a:lstStyle/>
          <a:p>
            <a:r>
              <a:rPr lang="sr-Latn-RS" dirty="0">
                <a:effectLst/>
              </a:rPr>
              <a:t>Eliminacija nemogućih izbora:</a:t>
            </a:r>
          </a:p>
          <a:p>
            <a:pPr>
              <a:buFontTx/>
              <a:buChar char="-"/>
            </a:pPr>
            <a:r>
              <a:rPr lang="sr-Latn-RS" dirty="0">
                <a:effectLst/>
              </a:rPr>
              <a:t>zanimanja za koje ne raspolažemo odgovarajućim sposobnostima,</a:t>
            </a:r>
          </a:p>
          <a:p>
            <a:pPr>
              <a:buFontTx/>
              <a:buChar char="-"/>
            </a:pPr>
            <a:r>
              <a:rPr lang="sr-Latn-RS" dirty="0">
                <a:effectLst/>
              </a:rPr>
              <a:t>smerovi gde se traži izuzetno visok prosek zaključenih ocena, </a:t>
            </a:r>
          </a:p>
          <a:p>
            <a:pPr>
              <a:buFontTx/>
              <a:buChar char="-"/>
            </a:pPr>
            <a:r>
              <a:rPr lang="sr-Latn-RS" dirty="0">
                <a:effectLst/>
              </a:rPr>
              <a:t>zdravstvene barijere.</a:t>
            </a:r>
          </a:p>
        </p:txBody>
      </p:sp>
    </p:spTree>
    <p:extLst>
      <p:ext uri="{BB962C8B-B14F-4D97-AF65-F5344CB8AC3E}">
        <p14:creationId xmlns:p14="http://schemas.microsoft.com/office/powerpoint/2010/main" val="123031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267" y="675324"/>
            <a:ext cx="4538124" cy="865573"/>
          </a:xfrm>
        </p:spPr>
        <p:txBody>
          <a:bodyPr anchor="b">
            <a:normAutofit fontScale="90000"/>
          </a:bodyPr>
          <a:lstStyle/>
          <a:p>
            <a:pPr algn="l"/>
            <a:r>
              <a:rPr lang="hu-HU" sz="4000" dirty="0"/>
              <a:t>Testovi i upitnici</a:t>
            </a:r>
            <a:br>
              <a:rPr lang="hu-HU" sz="4000" dirty="0"/>
            </a:br>
            <a:endParaRPr lang="en-US" sz="4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C547347-0186-45E2-9F0D-9C23C5822F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23973" y="1457923"/>
            <a:ext cx="594271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Interaktivni upitnik za učenike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4"/>
              </a:rPr>
              <a:t>http://www.vodiczaosnovce.nsz.gov.rs/upitnik_po.php</a:t>
            </a:r>
            <a:endParaRPr kumimoji="0" lang="sr-Latn-RS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endParaRPr kumimoji="0" lang="sr-Latn-RS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Osobine ličnosti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5"/>
              </a:rPr>
              <a:t>http://www.vodiczaosnovce.nsz.gov.rs/olicnosti.php#upitnik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endParaRPr kumimoji="0" lang="sr-Latn-RS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Upitnik sposobnosti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6"/>
              </a:rPr>
              <a:t>http://www.vodiczaosnovce.nsz.gov.rs/upitnik_s.php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4611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2C28-8FCC-466C-BC41-65696455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Ako još imaš nekih pitanja ili nedoumica, obrati se slobodno nama!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6099B-86DB-4CA5-92D3-94BE3C4C5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Stručna služba škole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86431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50FAF-AB9C-4B4F-A4EE-7E2A77E1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61828"/>
            <a:ext cx="10353762" cy="3534344"/>
          </a:xfrm>
        </p:spPr>
        <p:txBody>
          <a:bodyPr/>
          <a:lstStyle/>
          <a:p>
            <a:r>
              <a:rPr lang="sr-Latn-RS" dirty="0">
                <a:solidFill>
                  <a:srgbClr val="FF0000"/>
                </a:solidFill>
              </a:rPr>
              <a:t>„Izaberi posao koji voliš, i nećeš morati da radiš nijedan dan u svome </a:t>
            </a:r>
            <a:r>
              <a:rPr lang="sr-Latn-RS" dirty="0" smtClean="0">
                <a:solidFill>
                  <a:srgbClr val="FF0000"/>
                </a:solidFill>
              </a:rPr>
              <a:t>životu!” </a:t>
            </a:r>
            <a:r>
              <a:rPr lang="sr-Latn-RS" dirty="0">
                <a:solidFill>
                  <a:srgbClr val="FF0000"/>
                </a:solidFill>
              </a:rPr>
              <a:t>/Konfučije</a:t>
            </a:r>
          </a:p>
        </p:txBody>
      </p:sp>
    </p:spTree>
    <p:extLst>
      <p:ext uri="{BB962C8B-B14F-4D97-AF65-F5344CB8AC3E}">
        <p14:creationId xmlns:p14="http://schemas.microsoft.com/office/powerpoint/2010/main" val="83464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DCD6-4D05-491D-AC45-434EE2A1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effectLst/>
              </a:rPr>
              <a:t>Uslovi uspešnog izbora zanimanja/srednje škole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2799-79FB-42B4-9766-E75D45FD2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/>
          </a:bodyPr>
          <a:lstStyle/>
          <a:p>
            <a:r>
              <a:rPr lang="sr-Latn-RS" sz="3600" dirty="0">
                <a:effectLst/>
              </a:rPr>
              <a:t>Informisanost o mogućim izborima</a:t>
            </a:r>
          </a:p>
          <a:p>
            <a:r>
              <a:rPr lang="sr-Latn-RS" sz="3600" dirty="0">
                <a:effectLst/>
              </a:rPr>
              <a:t>Realna s</a:t>
            </a:r>
            <a:r>
              <a:rPr lang="en-US" sz="3600" dirty="0">
                <a:effectLst/>
              </a:rPr>
              <a:t>a</a:t>
            </a:r>
            <a:r>
              <a:rPr lang="sr-Latn-RS" sz="3600" dirty="0">
                <a:effectLst/>
              </a:rPr>
              <a:t>mospoznaja</a:t>
            </a:r>
          </a:p>
          <a:p>
            <a:r>
              <a:rPr lang="sr-Latn-RS" sz="3600" dirty="0">
                <a:effectLst/>
              </a:rPr>
              <a:t>Zrelost za profesionalnu orijentaciju – jasni životni ciljevi, individualni sistem vrednosti, realn</a:t>
            </a:r>
            <a:r>
              <a:rPr lang="en-US" sz="3600" dirty="0">
                <a:effectLst/>
              </a:rPr>
              <a:t>a</a:t>
            </a:r>
            <a:r>
              <a:rPr lang="sr-Latn-RS" sz="3600" dirty="0">
                <a:effectLst/>
              </a:rPr>
              <a:t> usklađenost izbora srednje škole i ličnih </a:t>
            </a:r>
            <a:r>
              <a:rPr lang="sr-Latn-RS" sz="3600" dirty="0" smtClean="0">
                <a:effectLst/>
              </a:rPr>
              <a:t>sposobnosti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25943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hu-HU" sz="4000" dirty="0"/>
              <a:t>Mogu vam pomoći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hu-HU" sz="2400" dirty="0"/>
              <a:t>Pripremni časovi</a:t>
            </a:r>
          </a:p>
          <a:p>
            <a:pPr marL="36900" lvl="0" indent="0">
              <a:buNone/>
            </a:pPr>
            <a:r>
              <a:rPr lang="hu-HU" sz="2400" dirty="0"/>
              <a:t>Zbir</a:t>
            </a:r>
            <a:r>
              <a:rPr lang="en-US" sz="2400" dirty="0"/>
              <a:t>k</a:t>
            </a:r>
            <a:r>
              <a:rPr lang="hu-HU" sz="2400" dirty="0"/>
              <a:t>a </a:t>
            </a:r>
            <a:r>
              <a:rPr lang="hu-HU" sz="2400" dirty="0" smtClean="0"/>
              <a:t>zadataka za </a:t>
            </a:r>
            <a:r>
              <a:rPr lang="hu-HU" sz="2400" dirty="0"/>
              <a:t>ZI</a:t>
            </a:r>
          </a:p>
          <a:p>
            <a:pPr marL="36900" lvl="0" indent="0">
              <a:buNone/>
            </a:pPr>
            <a:r>
              <a:rPr lang="hu-HU" sz="2400" dirty="0"/>
              <a:t>Predstavljanje srednjih škola</a:t>
            </a:r>
          </a:p>
          <a:p>
            <a:pPr marL="36900" lvl="0" indent="0">
              <a:buNone/>
            </a:pPr>
            <a:r>
              <a:rPr lang="hu-HU" sz="2400" dirty="0"/>
              <a:t>Lične izjave, referati starijih poznanika, prijatelja iz srednjih škola </a:t>
            </a:r>
          </a:p>
          <a:p>
            <a:pPr marL="36900" lvl="0" indent="0">
              <a:buNone/>
            </a:pPr>
            <a:r>
              <a:rPr lang="hu-HU" sz="2400" dirty="0"/>
              <a:t>Testovi interesovanja i sposobnosti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408" y="596067"/>
            <a:ext cx="4538124" cy="970450"/>
          </a:xfrm>
        </p:spPr>
        <p:txBody>
          <a:bodyPr anchor="b">
            <a:normAutofit/>
          </a:bodyPr>
          <a:lstStyle/>
          <a:p>
            <a:r>
              <a:rPr lang="hu-HU" sz="4000" dirty="0"/>
              <a:t>Pripremni časovi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381" y="1873188"/>
            <a:ext cx="4820574" cy="1196092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sz="2400" dirty="0">
                <a:hlinkClick r:id="rId4"/>
              </a:rPr>
              <a:t>http://rtv.rs/matura</a:t>
            </a:r>
            <a:endParaRPr lang="sr-Latn-RS" sz="2400" dirty="0"/>
          </a:p>
          <a:p>
            <a:pPr marL="36900" indent="0">
              <a:buNone/>
            </a:pPr>
            <a:endParaRPr lang="hu-HU" sz="2400" dirty="0"/>
          </a:p>
          <a:p>
            <a:pPr marL="36900" indent="0">
              <a:buNone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A117C0-96C1-407C-AA7F-3E9A3C34DDD5}"/>
              </a:ext>
            </a:extLst>
          </p:cNvPr>
          <p:cNvSpPr txBox="1">
            <a:spLocks/>
          </p:cNvSpPr>
          <p:nvPr/>
        </p:nvSpPr>
        <p:spPr>
          <a:xfrm>
            <a:off x="6937483" y="3069280"/>
            <a:ext cx="4538124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900" lvl="0"/>
            <a:r>
              <a:rPr lang="hu-HU" sz="4000" dirty="0"/>
              <a:t>Zbirka zadataka iz ranijih testova završnih ispita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CCE422-B7F7-483C-99D6-9E9CD97177C3}"/>
              </a:ext>
            </a:extLst>
          </p:cNvPr>
          <p:cNvSpPr txBox="1">
            <a:spLocks/>
          </p:cNvSpPr>
          <p:nvPr/>
        </p:nvSpPr>
        <p:spPr>
          <a:xfrm>
            <a:off x="7306321" y="4694850"/>
            <a:ext cx="4538124" cy="129252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hu-HU" sz="2400" dirty="0">
                <a:solidFill>
                  <a:srgbClr val="FF0000"/>
                </a:solidFill>
              </a:rPr>
              <a:t>To ste već ranije kupili u školi a izradu zadataka ste počeli još za vreme nastave.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1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96350"/>
            <a:ext cx="4538124" cy="684885"/>
          </a:xfrm>
        </p:spPr>
        <p:txBody>
          <a:bodyPr anchor="b">
            <a:normAutofit/>
          </a:bodyPr>
          <a:lstStyle/>
          <a:p>
            <a:pPr algn="l"/>
            <a:r>
              <a:rPr lang="sr-Latn-RS" sz="4000" dirty="0"/>
              <a:t>Tvoja je odluka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843" y="958789"/>
            <a:ext cx="4761246" cy="5566298"/>
          </a:xfrm>
        </p:spPr>
        <p:txBody>
          <a:bodyPr anchor="t">
            <a:normAutofit fontScale="92500" lnSpcReduction="20000"/>
          </a:bodyPr>
          <a:lstStyle/>
          <a:p>
            <a:r>
              <a:rPr lang="hu-HU" sz="2400" dirty="0"/>
              <a:t>Šta ti želiš?</a:t>
            </a:r>
          </a:p>
          <a:p>
            <a:pPr marL="36900" indent="0">
              <a:buNone/>
            </a:pPr>
            <a:r>
              <a:rPr lang="sr-Latn-RS" sz="2400" dirty="0"/>
              <a:t>Izbor srednje škole je u ide</a:t>
            </a:r>
            <a:r>
              <a:rPr lang="en-US" sz="2400" dirty="0"/>
              <a:t>a</a:t>
            </a:r>
            <a:r>
              <a:rPr lang="sr-Latn-RS" sz="2400" dirty="0"/>
              <a:t>lnom slučaju izbor učenika a ne izbor roditelja, međutim roditelji mogu puno pomoći u informisanju i u razvijanju realne samospoznaje učenika. Za dobar izbor je neminovno znanje o svojim sposobnostima, mogućnostima, granicama, da učenik dobije dovoljne informacije o profesijama/strukama, vrstama škole i o predmetima određenih smerova.  </a:t>
            </a:r>
          </a:p>
          <a:p>
            <a:pPr marL="36900" indent="0">
              <a:buNone/>
            </a:pPr>
            <a:r>
              <a:rPr lang="sr-Latn-RS" sz="2400" dirty="0"/>
              <a:t>Vredi </a:t>
            </a:r>
            <a:r>
              <a:rPr lang="sr-Latn-RS" sz="2400" dirty="0" smtClean="0"/>
              <a:t>temeljno </a:t>
            </a:r>
            <a:r>
              <a:rPr lang="sr-Latn-RS" sz="2400" dirty="0"/>
              <a:t>pregledati </a:t>
            </a:r>
            <a:r>
              <a:rPr lang="sr-Latn-RS" sz="2400" dirty="0" smtClean="0"/>
              <a:t>web-</a:t>
            </a:r>
            <a:r>
              <a:rPr lang="sr-Latn-RS" sz="2400" dirty="0" smtClean="0"/>
              <a:t>stranice</a:t>
            </a:r>
            <a:r>
              <a:rPr lang="sr-Latn-RS" sz="2400" dirty="0"/>
              <a:t>, Facebook stranice i Youtube kanale određenih srednjih škola, jer ćete dobiti još jasniju sliku o funkcionisanju i atmosferi tih škola.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879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hu-HU" sz="4000" dirty="0"/>
              <a:t>Subotičke srednje škole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843" y="1732449"/>
            <a:ext cx="5166804" cy="4615085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hu-HU" sz="2400" dirty="0"/>
              <a:t>Srednja medicinska škola</a:t>
            </a:r>
          </a:p>
          <a:p>
            <a:pPr marL="36900" indent="0">
              <a:buNone/>
            </a:pPr>
            <a:r>
              <a:rPr lang="en-US" sz="2400" dirty="0">
                <a:hlinkClick r:id="rId4"/>
              </a:rPr>
              <a:t>http://www.medicinskasu.edu.rs/sr</a:t>
            </a:r>
            <a:endParaRPr lang="sr-Latn-RS" sz="2400" dirty="0"/>
          </a:p>
          <a:p>
            <a:pPr marL="36900" indent="0">
              <a:buNone/>
            </a:pPr>
            <a:r>
              <a:rPr lang="hu-HU" sz="2400" dirty="0"/>
              <a:t>Politehnička škola</a:t>
            </a:r>
          </a:p>
          <a:p>
            <a:pPr marL="36900" indent="0">
              <a:buNone/>
            </a:pPr>
            <a:r>
              <a:rPr lang="hu-HU" sz="2400" dirty="0">
                <a:hlinkClick r:id="rId5"/>
              </a:rPr>
              <a:t>http://www.politehnickasu.edu.rs/</a:t>
            </a:r>
            <a:endParaRPr lang="hu-HU" sz="2400" dirty="0"/>
          </a:p>
          <a:p>
            <a:pPr marL="36900" indent="0">
              <a:buNone/>
            </a:pPr>
            <a:r>
              <a:rPr lang="en-US" sz="2400" dirty="0">
                <a:hlinkClick r:id="rId6"/>
              </a:rPr>
              <a:t>http://www.politehnickasu.edu.rs/plan-upisa/#page-content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hu-HU" sz="2400" dirty="0"/>
              <a:t>Hemijsko-tehnološka škola</a:t>
            </a:r>
          </a:p>
          <a:p>
            <a:pPr marL="36900" indent="0">
              <a:buNone/>
            </a:pPr>
            <a:r>
              <a:rPr lang="en-US" sz="2400" dirty="0">
                <a:hlinkClick r:id="rId7"/>
              </a:rPr>
              <a:t>https://www.hts.edu.rs/</a:t>
            </a:r>
            <a:r>
              <a:rPr lang="sr-Latn-RS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19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hu-HU" sz="4000" dirty="0"/>
              <a:t>Subotičke srednje škole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555" y="1732449"/>
            <a:ext cx="5655076" cy="4872537"/>
          </a:xfrm>
        </p:spPr>
        <p:txBody>
          <a:bodyPr anchor="t">
            <a:normAutofit fontScale="92500"/>
          </a:bodyPr>
          <a:lstStyle/>
          <a:p>
            <a:pPr marL="36900" indent="0">
              <a:buNone/>
            </a:pPr>
            <a:r>
              <a:rPr lang="pl-PL" dirty="0">
                <a:effectLst/>
              </a:rPr>
              <a:t>Tehnička škola „Ivan Sarić”</a:t>
            </a:r>
          </a:p>
          <a:p>
            <a:pPr marL="36900" indent="0">
              <a:buNone/>
            </a:pPr>
            <a:r>
              <a:rPr lang="pl-PL" sz="2400" b="1" dirty="0">
                <a:effectLst/>
                <a:hlinkClick r:id="rId4"/>
              </a:rPr>
              <a:t>http://tsis.edu.rs/</a:t>
            </a:r>
            <a:endParaRPr lang="pl-PL" sz="2400" b="1" dirty="0">
              <a:effectLst/>
            </a:endParaRPr>
          </a:p>
          <a:p>
            <a:pPr marL="36900" indent="0">
              <a:buNone/>
            </a:pPr>
            <a:r>
              <a:rPr lang="en-US" sz="2400" dirty="0">
                <a:hlinkClick r:id="rId5"/>
              </a:rPr>
              <a:t>https://upis.tsis.edu.rs/hu/indexhu.php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hu-HU" sz="2400" dirty="0"/>
              <a:t>Ekonomska škola  „Bosa Mili</a:t>
            </a:r>
            <a:r>
              <a:rPr lang="sr-Latn-RS" sz="2400" dirty="0"/>
              <a:t>ćević“ </a:t>
            </a:r>
            <a:endParaRPr lang="hu-HU" sz="2400" dirty="0"/>
          </a:p>
          <a:p>
            <a:pPr marL="36900" indent="0">
              <a:buNone/>
            </a:pPr>
            <a:r>
              <a:rPr lang="en-US" sz="2400" dirty="0">
                <a:hlinkClick r:id="rId6"/>
              </a:rPr>
              <a:t>http://ekonomskasu.edu.rs/</a:t>
            </a:r>
            <a:endParaRPr lang="sr-Latn-RS" sz="2400" dirty="0"/>
          </a:p>
          <a:p>
            <a:pPr marL="36900" indent="0">
              <a:buNone/>
            </a:pPr>
            <a:r>
              <a:rPr lang="pl-PL" sz="2400" dirty="0">
                <a:effectLst/>
              </a:rPr>
              <a:t>Gimnazija „Svetozar Markovi</a:t>
            </a:r>
            <a:r>
              <a:rPr lang="sr-Latn-RS" sz="2400" dirty="0">
                <a:effectLst/>
              </a:rPr>
              <a:t>ć“</a:t>
            </a:r>
            <a:endParaRPr lang="pl-PL" sz="2400" dirty="0">
              <a:effectLst/>
            </a:endParaRPr>
          </a:p>
          <a:p>
            <a:pPr marL="36900" indent="0">
              <a:buNone/>
            </a:pPr>
            <a:r>
              <a:rPr lang="hu-HU" sz="2400" dirty="0">
                <a:hlinkClick r:id="rId7"/>
              </a:rPr>
              <a:t>https://gimnazijasubotica.edu.rs/rs/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hu-HU" sz="2400" dirty="0"/>
              <a:t>Biskupska klasična gimnazija „Paulinum”</a:t>
            </a:r>
          </a:p>
          <a:p>
            <a:pPr marL="36900" indent="0">
              <a:buNone/>
            </a:pPr>
            <a:r>
              <a:rPr lang="en-US" sz="2400" dirty="0">
                <a:hlinkClick r:id="rId8"/>
              </a:rPr>
              <a:t>http://www.paulinum.edu.rs/index.php?lang=hr</a:t>
            </a:r>
            <a:r>
              <a:rPr lang="sr-Latn-RS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73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758" y="609600"/>
            <a:ext cx="5726096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hu-HU" sz="4000" dirty="0"/>
              <a:t>Srednje škole za talentovanu decu</a:t>
            </a:r>
            <a:endParaRPr lang="en-US" sz="4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624" y="1732449"/>
            <a:ext cx="5986761" cy="4058751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hu-HU" sz="2400" dirty="0"/>
              <a:t>Muzička škola</a:t>
            </a:r>
          </a:p>
          <a:p>
            <a:pPr marL="36900" indent="0">
              <a:buNone/>
            </a:pPr>
            <a:r>
              <a:rPr lang="hu-HU" sz="2400" dirty="0">
                <a:hlinkClick r:id="rId4"/>
              </a:rPr>
              <a:t>https://muzickasu.edu.rs/?lang=rs</a:t>
            </a:r>
            <a:r>
              <a:rPr lang="hu-HU" sz="2400" dirty="0"/>
              <a:t> </a:t>
            </a:r>
          </a:p>
          <a:p>
            <a:pPr marL="36900" indent="0">
              <a:buNone/>
            </a:pPr>
            <a:r>
              <a:rPr lang="hu-HU" sz="2400" dirty="0"/>
              <a:t>Srednja baletska škola – Novi Sad</a:t>
            </a:r>
          </a:p>
          <a:p>
            <a:pPr marL="36900" indent="0">
              <a:buNone/>
            </a:pPr>
            <a:r>
              <a:rPr lang="en-US" sz="2400" dirty="0">
                <a:hlinkClick r:id="rId5"/>
              </a:rPr>
              <a:t>https://www.baletska.com/index1.php?r=3482</a:t>
            </a:r>
            <a:endParaRPr lang="sr-Latn-RS" sz="2400" dirty="0"/>
          </a:p>
          <a:p>
            <a:pPr marL="36900" indent="0">
              <a:buNone/>
            </a:pPr>
            <a:r>
              <a:rPr lang="sr-Latn-RS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207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16c05727-aa75-4e4a-9b5f-8a80a116589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{91FFC36C-4CC3-4BD9-861D-67FB18EB6219}tf55705232</Template>
  <TotalTime>0</TotalTime>
  <Words>478</Words>
  <Application>Microsoft Office PowerPoint</Application>
  <PresentationFormat>Widescreen</PresentationFormat>
  <Paragraphs>82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Goudy Old Style</vt:lpstr>
      <vt:lpstr>Trebuchet MS</vt:lpstr>
      <vt:lpstr>Wingdings 2</vt:lpstr>
      <vt:lpstr>SlateVTI</vt:lpstr>
      <vt:lpstr>O izboru srednje škole</vt:lpstr>
      <vt:lpstr>„Izaberi posao koji voliš, i nećeš morati da radiš nijedan dan u svome životu!” /Konfučije</vt:lpstr>
      <vt:lpstr>Uslovi uspešnog izbora zanimanja/srednje škole</vt:lpstr>
      <vt:lpstr>Mogu vam pomoći </vt:lpstr>
      <vt:lpstr>Pripremni časovi</vt:lpstr>
      <vt:lpstr>Tvoja je odluka</vt:lpstr>
      <vt:lpstr>Subotičke srednje škole</vt:lpstr>
      <vt:lpstr>Subotičke srednje škole</vt:lpstr>
      <vt:lpstr>Srednje škole za talentovanu decu</vt:lpstr>
      <vt:lpstr>Specijalne škole</vt:lpstr>
      <vt:lpstr>Ili negde drugde...? </vt:lpstr>
      <vt:lpstr>Ono što će još suziti mnoštvo izbora</vt:lpstr>
      <vt:lpstr>Testovi i upitnici </vt:lpstr>
      <vt:lpstr>Ako još imaš nekih pitanja ili nedoumica, obrati se slobodno nama!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2020-04-02T15:46:30Z</dcterms:created>
  <dcterms:modified xsi:type="dcterms:W3CDTF">2020-04-07T16:13:54Z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